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9" r:id="rId7"/>
    <p:sldId id="258" r:id="rId8"/>
    <p:sldId id="261" r:id="rId9"/>
    <p:sldId id="262" r:id="rId10"/>
    <p:sldId id="267" r:id="rId11"/>
    <p:sldId id="263" r:id="rId12"/>
    <p:sldId id="282" r:id="rId13"/>
    <p:sldId id="273"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58" d="100"/>
          <a:sy n="58" d="100"/>
        </p:scale>
        <p:origin x="988"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3130356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linkedin.com/pulse/10-sureshot-ways-spot-resume-frauds-fake-cv-claims-yogi-kumar-i-hr-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537766" cy="1929505"/>
          </a:xfrm>
        </p:spPr>
        <p:txBody>
          <a:bodyPr/>
          <a:lstStyle/>
          <a:p>
            <a:r>
              <a:rPr lang="en-US" dirty="0"/>
              <a:t>Innov8 2.0 </a:t>
            </a:r>
            <a:br>
              <a:rPr lang="en-US" dirty="0"/>
            </a:br>
            <a:r>
              <a:rPr lang="en-US" i="1" dirty="0"/>
              <a:t>Project satya</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396412"/>
            <a:ext cx="4989628" cy="1593033"/>
          </a:xfrm>
        </p:spPr>
        <p:txBody>
          <a:bodyPr>
            <a:normAutofit/>
          </a:bodyPr>
          <a:lstStyle/>
          <a:p>
            <a:r>
              <a:rPr lang="en-US" dirty="0"/>
              <a:t>Omkar Bhandare</a:t>
            </a:r>
          </a:p>
          <a:p>
            <a:r>
              <a:rPr lang="en-US" dirty="0"/>
              <a:t>​​Rishit Garg</a:t>
            </a:r>
          </a:p>
          <a:p>
            <a:r>
              <a:rPr lang="en-US" dirty="0"/>
              <a:t>Parth Patil</a:t>
            </a:r>
          </a:p>
          <a:p>
            <a:r>
              <a:rPr lang="en-US" dirty="0"/>
              <a:t>Nived Shah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err="1"/>
              <a:t>NETWORking</a:t>
            </a:r>
            <a:r>
              <a:rPr lang="en-US" dirty="0"/>
              <a:t> analysis</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pic>
        <p:nvPicPr>
          <p:cNvPr id="44" name="Picture 43">
            <a:extLst>
              <a:ext uri="{FF2B5EF4-FFF2-40B4-BE49-F238E27FC236}">
                <a16:creationId xmlns:a16="http://schemas.microsoft.com/office/drawing/2014/main" id="{64BA0B61-770E-1311-8BFC-7D4B0A840916}"/>
              </a:ext>
            </a:extLst>
          </p:cNvPr>
          <p:cNvPicPr>
            <a:picLocks noChangeAspect="1"/>
          </p:cNvPicPr>
          <p:nvPr/>
        </p:nvPicPr>
        <p:blipFill>
          <a:blip r:embed="rId2"/>
          <a:stretch>
            <a:fillRect/>
          </a:stretch>
        </p:blipFill>
        <p:spPr>
          <a:xfrm>
            <a:off x="333743" y="1258585"/>
            <a:ext cx="6148595" cy="4227159"/>
          </a:xfrm>
          <a:prstGeom prst="rect">
            <a:avLst/>
          </a:prstGeom>
        </p:spPr>
      </p:pic>
      <p:sp>
        <p:nvSpPr>
          <p:cNvPr id="51" name="Rectangle 3">
            <a:extLst>
              <a:ext uri="{FF2B5EF4-FFF2-40B4-BE49-F238E27FC236}">
                <a16:creationId xmlns:a16="http://schemas.microsoft.com/office/drawing/2014/main" id="{A08854F4-5401-9DFA-1234-5648972947CA}"/>
              </a:ext>
            </a:extLst>
          </p:cNvPr>
          <p:cNvSpPr>
            <a:spLocks noChangeArrowheads="1"/>
          </p:cNvSpPr>
          <p:nvPr/>
        </p:nvSpPr>
        <p:spPr bwMode="auto">
          <a:xfrm>
            <a:off x="6572478" y="1054161"/>
            <a:ext cx="549245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Degree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direct connections; individuals with a high degree of centrality are influential, well-connected, and can access information quickly.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Betweenness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Reflects how often someone bridges between others; high betweenness indicates control over information flow and cross-group collaboration.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Closeness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Indicates proximity to others in the network; high closeness means faster access to people and resources, aiding efficient communication.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strike="noStrike" cap="none" normalizeH="0" baseline="0" dirty="0">
                <a:ln>
                  <a:noFill/>
                </a:ln>
                <a:solidFill>
                  <a:schemeClr val="bg1"/>
                </a:solidFill>
                <a:effectLst/>
                <a:latin typeface="Century Gothic" panose="020B0502020202020204" pitchFamily="34" charset="0"/>
              </a:rPr>
              <a:t>Clustering Coefficient:</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how tightly-knit a person’s connections are; high clustering suggests strong group relationships and potential team cohesion.</a:t>
            </a:r>
            <a:endParaRPr kumimoji="0" lang="en-US" altLang="en-US" sz="1800" b="0" i="0" u="none" strike="noStrike" cap="none" normalizeH="0" baseline="0" dirty="0">
              <a:ln>
                <a:noFill/>
              </a:ln>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298168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5031270" cy="2598468"/>
          </a:xfrm>
        </p:spPr>
        <p:txBody>
          <a:bodyPr/>
          <a:lstStyle/>
          <a:p>
            <a:pPr marL="0" marR="0" algn="just">
              <a:lnSpc>
                <a:spcPct val="107000"/>
              </a:lnSpc>
              <a:spcBef>
                <a:spcPts val="0"/>
              </a:spcBef>
              <a:spcAft>
                <a:spcPts val="800"/>
              </a:spcAft>
            </a:pPr>
            <a:r>
              <a:rPr lang="en-US" dirty="0">
                <a:latin typeface="Century Gothic" panose="020B0502020202020204" pitchFamily="34" charset="0"/>
              </a:rPr>
              <a:t>Our implementation of Satya marks a key advancement in AI-driven HR decision-making. By utilizing advanced </a:t>
            </a:r>
            <a:r>
              <a:rPr lang="en-US" dirty="0" err="1">
                <a:latin typeface="Century Gothic" panose="020B0502020202020204" pitchFamily="34" charset="0"/>
              </a:rPr>
              <a:t>LLaMA</a:t>
            </a:r>
            <a:r>
              <a:rPr lang="en-US" dirty="0">
                <a:latin typeface="Century Gothic" panose="020B0502020202020204" pitchFamily="34" charset="0"/>
              </a:rPr>
              <a:t>-based models and analysis techniques, the system delivers comprehensive CV evaluations, detects fraudulent claims, and offers scalable, adaptable solutions to evolving HR needs. Satya's multi-faceted approach to resume scoring empowers HR professionals with deeper insights, ensuring informed hiring decisions while continuously delivering value as data volumes and market trends grow.</a:t>
            </a:r>
            <a:endParaRPr lang="en-US" kern="100"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11</a:t>
            </a:fld>
            <a:endParaRPr lang="en-US" dirty="0"/>
          </a:p>
        </p:txBody>
      </p:sp>
    </p:spTree>
    <p:extLst>
      <p:ext uri="{BB962C8B-B14F-4D97-AF65-F5344CB8AC3E}">
        <p14:creationId xmlns:p14="http://schemas.microsoft.com/office/powerpoint/2010/main" val="294603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Satya's primary mission is to assist HR professionals in navigating the complex world of resumes, recommendation letters, and professional networks. By leveraging advanced AI techniques, Satya aims to uncover hidden patterns, verify credentials, and provide insightful analysis beyond surface-level information.</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5" name="Picture Placeholder 4">
            <a:extLst>
              <a:ext uri="{FF2B5EF4-FFF2-40B4-BE49-F238E27FC236}">
                <a16:creationId xmlns:a16="http://schemas.microsoft.com/office/drawing/2014/main" id="{9688EBD3-1AD2-FFBF-C561-9A56558E9DDF}"/>
              </a:ext>
            </a:extLst>
          </p:cNvPr>
          <p:cNvPicPr>
            <a:picLocks noGrp="1" noChangeAspect="1"/>
          </p:cNvPicPr>
          <p:nvPr>
            <p:ph type="pic" sz="quarter" idx="13"/>
          </p:nvPr>
        </p:nvPicPr>
        <p:blipFill>
          <a:blip r:embed="rId2"/>
          <a:srcRect t="923" b="923"/>
          <a:stretch>
            <a:fillRect/>
          </a:stretch>
        </p:blipFill>
        <p:spPr>
          <a:xfrm>
            <a:off x="7672020" y="1433034"/>
            <a:ext cx="3527091" cy="3463540"/>
          </a:xfr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Organizations face significant risks from fraudulent claims, which can lead to poor hiring decisions and impact overall team performance.</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WHAT IT DOES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Employ robust algorithms to scrutinize Resumes and identify fraud indicators. Provide an easy-to-use interface for screening and ranking candidates.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FOR WHOM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A large-scale platform targeting efficiency and authenticity in the hiring process via HRs and providing candidates with a fair opportunity to get ranked in their job applications.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IMPACTS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Reduce risk of frauds, enhance hiring quality, improve team </a:t>
            </a:r>
            <a:r>
              <a:rPr lang="en-US" dirty="0" err="1"/>
              <a:t>dynamcis</a:t>
            </a:r>
            <a:r>
              <a:rPr lang="en-US" dirty="0"/>
              <a:t>, reduce valuable time-consuming process of manual screening.</a:t>
            </a:r>
          </a:p>
          <a:p>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7331950" cy="667498"/>
          </a:xfrm>
        </p:spPr>
        <p:txBody>
          <a:bodyPr/>
          <a:lstStyle/>
          <a:p>
            <a:r>
              <a:rPr lang="en-US" dirty="0"/>
              <a:t>Fraud detection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0333" y="1696751"/>
            <a:ext cx="2556579" cy="365125"/>
          </a:xfrm>
        </p:spPr>
        <p:txBody>
          <a:bodyPr/>
          <a:lstStyle/>
          <a:p>
            <a:r>
              <a:rPr lang="en-US" sz="2000" dirty="0"/>
              <a:t>Vague Phrases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3159480" y="2107612"/>
            <a:ext cx="2556579" cy="1328236"/>
          </a:xfrm>
        </p:spPr>
        <p:txBody>
          <a:bodyPr/>
          <a:lstStyle/>
          <a:p>
            <a:r>
              <a:rPr lang="en-US" sz="1600" dirty="0"/>
              <a:t>Identify phrases that overstate qualifications or show lack of experience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224435" y="1730433"/>
            <a:ext cx="3241135" cy="346990"/>
          </a:xfrm>
        </p:spPr>
        <p:txBody>
          <a:bodyPr/>
          <a:lstStyle/>
          <a:p>
            <a:r>
              <a:rPr lang="en-US" sz="2000" dirty="0"/>
              <a:t>Authenticity of LoRs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388106" y="2077029"/>
            <a:ext cx="2690171" cy="1291081"/>
          </a:xfrm>
        </p:spPr>
        <p:txBody>
          <a:bodyPr/>
          <a:lstStyle/>
          <a:p>
            <a:r>
              <a:rPr lang="en-US" sz="1600" dirty="0"/>
              <a:t>Check specificity of recommendation and flag use of embellished statements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3020333" y="3349957"/>
            <a:ext cx="3917181" cy="363928"/>
          </a:xfrm>
        </p:spPr>
        <p:txBody>
          <a:bodyPr/>
          <a:lstStyle/>
          <a:p>
            <a:r>
              <a:rPr lang="en-US" sz="2000" dirty="0"/>
              <a:t>Reciprocal Endorsements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3159480" y="3772400"/>
            <a:ext cx="2853694" cy="1328236"/>
          </a:xfrm>
        </p:spPr>
        <p:txBody>
          <a:bodyPr/>
          <a:lstStyle/>
          <a:p>
            <a:r>
              <a:rPr lang="en-US" sz="1600" dirty="0"/>
              <a:t>Look for recursive endorsements to identify connections endorsing each other for competitive gain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224435" y="3344828"/>
            <a:ext cx="3742730" cy="363928"/>
          </a:xfrm>
        </p:spPr>
        <p:txBody>
          <a:bodyPr/>
          <a:lstStyle/>
          <a:p>
            <a:r>
              <a:rPr lang="en-US" sz="2000" dirty="0"/>
              <a:t>Timeline Inconsistencies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388107" y="3784574"/>
            <a:ext cx="2690170" cy="1291081"/>
          </a:xfrm>
        </p:spPr>
        <p:txBody>
          <a:bodyPr/>
          <a:lstStyle/>
          <a:p>
            <a:r>
              <a:rPr lang="en-US" sz="1600" dirty="0"/>
              <a:t>Evaluate the continuity and progress in a candidate’s career.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3" name="Picture 2">
            <a:extLst>
              <a:ext uri="{FF2B5EF4-FFF2-40B4-BE49-F238E27FC236}">
                <a16:creationId xmlns:a16="http://schemas.microsoft.com/office/drawing/2014/main" id="{C26FDFD3-BEA8-9E0B-11D8-19FC7B4813DA}"/>
              </a:ext>
            </a:extLst>
          </p:cNvPr>
          <p:cNvPicPr>
            <a:picLocks noChangeAspect="1"/>
          </p:cNvPicPr>
          <p:nvPr/>
        </p:nvPicPr>
        <p:blipFill>
          <a:blip r:embed="rId3"/>
          <a:stretch>
            <a:fillRect/>
          </a:stretch>
        </p:blipFill>
        <p:spPr>
          <a:xfrm>
            <a:off x="6788116" y="5350347"/>
            <a:ext cx="5003858" cy="1328236"/>
          </a:xfrm>
          <a:prstGeom prst="rect">
            <a:avLst/>
          </a:prstGeom>
        </p:spPr>
      </p:pic>
      <p:sp>
        <p:nvSpPr>
          <p:cNvPr id="5" name="TextBox 4">
            <a:extLst>
              <a:ext uri="{FF2B5EF4-FFF2-40B4-BE49-F238E27FC236}">
                <a16:creationId xmlns:a16="http://schemas.microsoft.com/office/drawing/2014/main" id="{BE5B11D9-6E64-AEF1-5A69-1C2B67FA1ABC}"/>
              </a:ext>
            </a:extLst>
          </p:cNvPr>
          <p:cNvSpPr txBox="1"/>
          <p:nvPr/>
        </p:nvSpPr>
        <p:spPr>
          <a:xfrm>
            <a:off x="11081345" y="6375512"/>
            <a:ext cx="845031" cy="276999"/>
          </a:xfrm>
          <a:prstGeom prst="rect">
            <a:avLst/>
          </a:prstGeom>
          <a:noFill/>
        </p:spPr>
        <p:txBody>
          <a:bodyPr wrap="square" rtlCol="0">
            <a:spAutoFit/>
          </a:bodyPr>
          <a:lstStyle/>
          <a:p>
            <a:r>
              <a:rPr lang="en-US" sz="1200" dirty="0">
                <a:solidFill>
                  <a:schemeClr val="bg1"/>
                </a:solidFill>
                <a:hlinkClick r:id="rId4"/>
              </a:rPr>
              <a:t>LinkedIn</a:t>
            </a:r>
            <a:endParaRPr lang="en-US" sz="1200" dirty="0">
              <a:solidFill>
                <a:schemeClr val="bg1"/>
              </a:solidFill>
            </a:endParaRPr>
          </a:p>
        </p:txBody>
      </p:sp>
    </p:spTree>
    <p:extLst>
      <p:ext uri="{BB962C8B-B14F-4D97-AF65-F5344CB8AC3E}">
        <p14:creationId xmlns:p14="http://schemas.microsoft.com/office/powerpoint/2010/main" val="31095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485885" y="1334915"/>
            <a:ext cx="6001030" cy="580029"/>
          </a:xfrm>
        </p:spPr>
        <p:txBody>
          <a:bodyPr/>
          <a:lstStyle/>
          <a:p>
            <a:r>
              <a:rPr lang="en-US" dirty="0"/>
              <a:t>HR DASHBOARD - INSIGHTS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76895" y="1914944"/>
            <a:ext cx="4019683" cy="2770499"/>
          </a:xfrm>
        </p:spPr>
        <p:txBody>
          <a:bodyPr/>
          <a:lstStyle/>
          <a:p>
            <a:r>
              <a:rPr lang="en-ZA" dirty="0"/>
              <a:t>An interactive dashboard for HRs to</a:t>
            </a:r>
          </a:p>
          <a:p>
            <a:pPr marL="342900" indent="-342900" algn="l">
              <a:buAutoNum type="arabicParenR"/>
            </a:pPr>
            <a:r>
              <a:rPr lang="en-ZA" dirty="0"/>
              <a:t>View Resume Scores of candidates at a glance</a:t>
            </a:r>
          </a:p>
          <a:p>
            <a:pPr marL="342900" indent="-342900" algn="l">
              <a:buAutoNum type="arabicParenR"/>
            </a:pPr>
            <a:r>
              <a:rPr lang="en-ZA" dirty="0"/>
              <a:t>Compare candidates with each other</a:t>
            </a:r>
          </a:p>
          <a:p>
            <a:pPr marL="342900" indent="-342900" algn="l">
              <a:buAutoNum type="arabicParenR"/>
            </a:pPr>
            <a:r>
              <a:rPr lang="en-ZA" dirty="0"/>
              <a:t>Define Job Application domains​</a:t>
            </a:r>
            <a:endParaRPr lang="en-US" dirty="0"/>
          </a:p>
          <a:p>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pic>
        <p:nvPicPr>
          <p:cNvPr id="3" name="Picture 2">
            <a:extLst>
              <a:ext uri="{FF2B5EF4-FFF2-40B4-BE49-F238E27FC236}">
                <a16:creationId xmlns:a16="http://schemas.microsoft.com/office/drawing/2014/main" id="{A5E3D377-199C-4107-5BE5-F77AB2EB02B1}"/>
              </a:ext>
            </a:extLst>
          </p:cNvPr>
          <p:cNvPicPr>
            <a:picLocks noChangeAspect="1"/>
          </p:cNvPicPr>
          <p:nvPr/>
        </p:nvPicPr>
        <p:blipFill>
          <a:blip r:embed="rId3"/>
          <a:stretch>
            <a:fillRect/>
          </a:stretch>
        </p:blipFill>
        <p:spPr>
          <a:xfrm>
            <a:off x="4667884" y="2093205"/>
            <a:ext cx="7397046" cy="4191918"/>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TECHNICAL/</a:t>
            </a:r>
            <a:br>
              <a:rPr lang="en-US" dirty="0"/>
            </a:br>
            <a:r>
              <a:rPr lang="en-US" dirty="0"/>
              <a:t>analytical Overview</a:t>
            </a:r>
          </a:p>
        </p:txBody>
      </p:sp>
    </p:spTree>
    <p:extLst>
      <p:ext uri="{BB962C8B-B14F-4D97-AF65-F5344CB8AC3E}">
        <p14:creationId xmlns:p14="http://schemas.microsoft.com/office/powerpoint/2010/main" val="3716496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2323566" y="240636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4994032" y="240636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7741477" y="2406363"/>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5618" y="1158710"/>
            <a:ext cx="6110387" cy="677782"/>
          </a:xfrm>
        </p:spPr>
        <p:txBody>
          <a:bodyPr/>
          <a:lstStyle/>
          <a:p>
            <a:r>
              <a:rPr lang="en-US" dirty="0" err="1"/>
              <a:t>PERFORmance</a:t>
            </a:r>
            <a:r>
              <a:rPr lang="en-US" dirty="0"/>
              <a:t> metrics</a:t>
            </a:r>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4948988" y="4641465"/>
            <a:ext cx="1706965" cy="1048575"/>
          </a:xfrm>
        </p:spPr>
        <p:txBody>
          <a:bodyPr/>
          <a:lstStyle/>
          <a:p>
            <a:r>
              <a:rPr lang="en-US" sz="1400" dirty="0"/>
              <a:t>Recursive</a:t>
            </a:r>
            <a:r>
              <a:rPr lang="en-US" dirty="0"/>
              <a:t> </a:t>
            </a:r>
            <a:r>
              <a:rPr lang="en-US" sz="1200" dirty="0"/>
              <a:t>endorsements</a:t>
            </a:r>
            <a:endParaRPr lang="en-US" dirty="0"/>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4932783" y="2700304"/>
            <a:ext cx="1706965" cy="1048575"/>
          </a:xfrm>
        </p:spPr>
        <p:txBody>
          <a:bodyPr/>
          <a:lstStyle/>
          <a:p>
            <a:r>
              <a:rPr lang="en-US" sz="1400" dirty="0"/>
              <a:t>Rec. TRUST score</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7680229" y="2691077"/>
            <a:ext cx="1706965" cy="1048575"/>
          </a:xfrm>
        </p:spPr>
        <p:txBody>
          <a:bodyPr/>
          <a:lstStyle/>
          <a:p>
            <a:r>
              <a:rPr lang="en-US" sz="1400" dirty="0"/>
              <a:t>SKILL TRUST Score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484074" y="2710516"/>
            <a:ext cx="545911" cy="580029"/>
          </a:xfrm>
        </p:spPr>
        <p:txBody>
          <a:bodyPr/>
          <a:lstStyle/>
          <a:p>
            <a:fld id="{8D1FC6F8-0BCD-47E9-9C64-690771D9C143}" type="slidenum">
              <a:rPr lang="en-US" smtClean="0"/>
              <a:pPr/>
              <a:t>7</a:t>
            </a:fld>
            <a:endParaRPr lang="en-US" dirty="0"/>
          </a:p>
        </p:txBody>
      </p:sp>
      <p:sp>
        <p:nvSpPr>
          <p:cNvPr id="2" name="Oval 1">
            <a:extLst>
              <a:ext uri="{FF2B5EF4-FFF2-40B4-BE49-F238E27FC236}">
                <a16:creationId xmlns:a16="http://schemas.microsoft.com/office/drawing/2014/main" id="{B7EAE5B1-C72B-84D7-A9B3-11A8D09503C4}"/>
              </a:ext>
              <a:ext uri="{C183D7F6-B498-43B3-948B-1728B52AA6E4}">
                <adec:decorative xmlns:adec="http://schemas.microsoft.com/office/drawing/2017/decorative" val="1"/>
              </a:ext>
            </a:extLst>
          </p:cNvPr>
          <p:cNvSpPr/>
          <p:nvPr/>
        </p:nvSpPr>
        <p:spPr>
          <a:xfrm>
            <a:off x="739095" y="4340321"/>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4B81DB7F-9921-4675-B93E-D8C70E6C6F90}"/>
              </a:ext>
              <a:ext uri="{C183D7F6-B498-43B3-948B-1728B52AA6E4}">
                <adec:decorative xmlns:adec="http://schemas.microsoft.com/office/drawing/2017/decorative" val="1"/>
              </a:ext>
            </a:extLst>
          </p:cNvPr>
          <p:cNvSpPr/>
          <p:nvPr/>
        </p:nvSpPr>
        <p:spPr>
          <a:xfrm>
            <a:off x="2866563"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C57D8E0-BF01-4997-4D1A-BBFC815D857F}"/>
              </a:ext>
              <a:ext uri="{C183D7F6-B498-43B3-948B-1728B52AA6E4}">
                <adec:decorative xmlns:adec="http://schemas.microsoft.com/office/drawing/2017/decorative" val="1"/>
              </a:ext>
            </a:extLst>
          </p:cNvPr>
          <p:cNvSpPr/>
          <p:nvPr/>
        </p:nvSpPr>
        <p:spPr>
          <a:xfrm>
            <a:off x="4994031"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942E3E5-DD84-2723-4E1C-1358E1842DF6}"/>
              </a:ext>
              <a:ext uri="{C183D7F6-B498-43B3-948B-1728B52AA6E4}">
                <adec:decorative xmlns:adec="http://schemas.microsoft.com/office/drawing/2017/decorative" val="1"/>
              </a:ext>
            </a:extLst>
          </p:cNvPr>
          <p:cNvSpPr/>
          <p:nvPr/>
        </p:nvSpPr>
        <p:spPr>
          <a:xfrm>
            <a:off x="7121499" y="437777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EE4E100-B508-6B3A-4BBD-1A96E89F0242}"/>
              </a:ext>
              <a:ext uri="{C183D7F6-B498-43B3-948B-1728B52AA6E4}">
                <adec:decorative xmlns:adec="http://schemas.microsoft.com/office/drawing/2017/decorative" val="1"/>
              </a:ext>
            </a:extLst>
          </p:cNvPr>
          <p:cNvSpPr/>
          <p:nvPr/>
        </p:nvSpPr>
        <p:spPr>
          <a:xfrm>
            <a:off x="9227456"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30">
            <a:extLst>
              <a:ext uri="{FF2B5EF4-FFF2-40B4-BE49-F238E27FC236}">
                <a16:creationId xmlns:a16="http://schemas.microsoft.com/office/drawing/2014/main" id="{F41C11F5-2706-6F1A-7F96-9538DE5B8605}"/>
              </a:ext>
            </a:extLst>
          </p:cNvPr>
          <p:cNvSpPr txBox="1">
            <a:spLocks/>
          </p:cNvSpPr>
          <p:nvPr/>
        </p:nvSpPr>
        <p:spPr>
          <a:xfrm>
            <a:off x="708846" y="4608267"/>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REC. Sentiments</a:t>
            </a:r>
          </a:p>
        </p:txBody>
      </p:sp>
      <p:sp>
        <p:nvSpPr>
          <p:cNvPr id="11" name="Text Placeholder 30">
            <a:extLst>
              <a:ext uri="{FF2B5EF4-FFF2-40B4-BE49-F238E27FC236}">
                <a16:creationId xmlns:a16="http://schemas.microsoft.com/office/drawing/2014/main" id="{A76B5B52-B3AB-72BA-C560-05B3F5952608}"/>
              </a:ext>
            </a:extLst>
          </p:cNvPr>
          <p:cNvSpPr txBox="1">
            <a:spLocks/>
          </p:cNvSpPr>
          <p:nvPr/>
        </p:nvSpPr>
        <p:spPr>
          <a:xfrm>
            <a:off x="2805316" y="4652688"/>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Skill relevance score</a:t>
            </a:r>
          </a:p>
        </p:txBody>
      </p:sp>
      <p:sp>
        <p:nvSpPr>
          <p:cNvPr id="12" name="Text Placeholder 30">
            <a:extLst>
              <a:ext uri="{FF2B5EF4-FFF2-40B4-BE49-F238E27FC236}">
                <a16:creationId xmlns:a16="http://schemas.microsoft.com/office/drawing/2014/main" id="{1C793599-01D2-62D1-9538-11228E3DC467}"/>
              </a:ext>
            </a:extLst>
          </p:cNvPr>
          <p:cNvSpPr txBox="1">
            <a:spLocks/>
          </p:cNvSpPr>
          <p:nvPr/>
        </p:nvSpPr>
        <p:spPr>
          <a:xfrm>
            <a:off x="9150004" y="4608268"/>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candidate networking</a:t>
            </a:r>
            <a:endParaRPr lang="en-US" dirty="0"/>
          </a:p>
        </p:txBody>
      </p:sp>
      <p:sp>
        <p:nvSpPr>
          <p:cNvPr id="16" name="Text Placeholder 30">
            <a:extLst>
              <a:ext uri="{FF2B5EF4-FFF2-40B4-BE49-F238E27FC236}">
                <a16:creationId xmlns:a16="http://schemas.microsoft.com/office/drawing/2014/main" id="{0AC7790D-17D2-E570-A7AC-0325D1C4D688}"/>
              </a:ext>
            </a:extLst>
          </p:cNvPr>
          <p:cNvSpPr txBox="1">
            <a:spLocks/>
          </p:cNvSpPr>
          <p:nvPr/>
        </p:nvSpPr>
        <p:spPr>
          <a:xfrm>
            <a:off x="7130986" y="4670964"/>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Employment gaps</a:t>
            </a:r>
          </a:p>
        </p:txBody>
      </p:sp>
      <p:sp>
        <p:nvSpPr>
          <p:cNvPr id="17" name="Text Placeholder 30">
            <a:extLst>
              <a:ext uri="{FF2B5EF4-FFF2-40B4-BE49-F238E27FC236}">
                <a16:creationId xmlns:a16="http://schemas.microsoft.com/office/drawing/2014/main" id="{81E37474-5A96-8294-F50F-3FDE5853C6E2}"/>
              </a:ext>
            </a:extLst>
          </p:cNvPr>
          <p:cNvSpPr txBox="1">
            <a:spLocks/>
          </p:cNvSpPr>
          <p:nvPr/>
        </p:nvSpPr>
        <p:spPr>
          <a:xfrm>
            <a:off x="2323566" y="2674310"/>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vagueness</a:t>
            </a:r>
          </a:p>
        </p:txBody>
      </p:sp>
    </p:spTree>
    <p:extLst>
      <p:ext uri="{BB962C8B-B14F-4D97-AF65-F5344CB8AC3E}">
        <p14:creationId xmlns:p14="http://schemas.microsoft.com/office/powerpoint/2010/main" val="99159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159573-30B1-FD7F-3435-9A073D7718EB}"/>
              </a:ext>
            </a:extLst>
          </p:cNvPr>
          <p:cNvPicPr>
            <a:picLocks noChangeAspect="1"/>
          </p:cNvPicPr>
          <p:nvPr/>
        </p:nvPicPr>
        <p:blipFill>
          <a:blip r:embed="rId2"/>
          <a:stretch>
            <a:fillRect/>
          </a:stretch>
        </p:blipFill>
        <p:spPr>
          <a:xfrm>
            <a:off x="131698" y="103995"/>
            <a:ext cx="7133806" cy="6650009"/>
          </a:xfrm>
          <a:prstGeom prst="rect">
            <a:avLst/>
          </a:prstGeom>
        </p:spPr>
      </p:pic>
      <p:sp>
        <p:nvSpPr>
          <p:cNvPr id="27" name="TextBox 26">
            <a:extLst>
              <a:ext uri="{FF2B5EF4-FFF2-40B4-BE49-F238E27FC236}">
                <a16:creationId xmlns:a16="http://schemas.microsoft.com/office/drawing/2014/main" id="{F832CCB9-C1F0-B2CC-A325-52F0BBEF2441}"/>
              </a:ext>
            </a:extLst>
          </p:cNvPr>
          <p:cNvSpPr txBox="1"/>
          <p:nvPr/>
        </p:nvSpPr>
        <p:spPr>
          <a:xfrm>
            <a:off x="7846407" y="396027"/>
            <a:ext cx="3925956" cy="1077218"/>
          </a:xfrm>
          <a:prstGeom prst="rect">
            <a:avLst/>
          </a:prstGeom>
          <a:noFill/>
        </p:spPr>
        <p:txBody>
          <a:bodyPr wrap="square" rtlCol="0">
            <a:spAutoFit/>
          </a:bodyPr>
          <a:lstStyle/>
          <a:p>
            <a:pPr algn="ctr"/>
            <a:r>
              <a:rPr lang="en-IN" sz="3200" dirty="0">
                <a:solidFill>
                  <a:schemeClr val="bg1"/>
                </a:solidFill>
                <a:latin typeface="+mj-lt"/>
              </a:rPr>
              <a:t>PROCESS FLOWCHART</a:t>
            </a:r>
            <a:endParaRPr lang="en-IN" sz="1600" dirty="0">
              <a:solidFill>
                <a:schemeClr val="bg1"/>
              </a:solidFill>
              <a:latin typeface="+mj-lt"/>
            </a:endParaRPr>
          </a:p>
        </p:txBody>
      </p:sp>
      <p:sp>
        <p:nvSpPr>
          <p:cNvPr id="2" name="TextBox 1">
            <a:extLst>
              <a:ext uri="{FF2B5EF4-FFF2-40B4-BE49-F238E27FC236}">
                <a16:creationId xmlns:a16="http://schemas.microsoft.com/office/drawing/2014/main" id="{DDCFDF05-0702-F5C9-D5D5-2C4102DAB6F7}"/>
              </a:ext>
            </a:extLst>
          </p:cNvPr>
          <p:cNvSpPr txBox="1"/>
          <p:nvPr/>
        </p:nvSpPr>
        <p:spPr>
          <a:xfrm>
            <a:off x="7364484" y="1771753"/>
            <a:ext cx="4889802" cy="3539430"/>
          </a:xfrm>
          <a:prstGeom prst="rect">
            <a:avLst/>
          </a:prstGeom>
          <a:noFill/>
        </p:spPr>
        <p:txBody>
          <a:bodyPr wrap="square" rtlCol="0">
            <a:spAutoFit/>
          </a:bodyPr>
          <a:lstStyle/>
          <a:p>
            <a:pPr algn="ctr"/>
            <a:r>
              <a:rPr lang="en-US" sz="1400" dirty="0">
                <a:solidFill>
                  <a:schemeClr val="bg1"/>
                </a:solidFill>
                <a:latin typeface="Century Gothic" panose="020B0502020202020204" pitchFamily="34" charset="0"/>
              </a:rPr>
              <a:t>Modular Software Design, AI Agentic Framework</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Different Agents for Candidate scoring and risk analysis</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Offload Heavy Lifting by </a:t>
            </a:r>
            <a:r>
              <a:rPr lang="en-US" sz="1400" dirty="0" err="1">
                <a:solidFill>
                  <a:schemeClr val="bg1"/>
                </a:solidFill>
                <a:latin typeface="Century Gothic" panose="020B0502020202020204" pitchFamily="34" charset="0"/>
              </a:rPr>
              <a:t>analysing</a:t>
            </a:r>
            <a:r>
              <a:rPr lang="en-US" sz="1400" dirty="0">
                <a:solidFill>
                  <a:schemeClr val="bg1"/>
                </a:solidFill>
                <a:latin typeface="Century Gothic" panose="020B0502020202020204" pitchFamily="34" charset="0"/>
              </a:rPr>
              <a:t> at the time of entry</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Maximize the use of LLMs (one-time expense)</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MERN Stack for Web Application, with </a:t>
            </a:r>
            <a:r>
              <a:rPr lang="en-US" sz="1400" dirty="0" err="1">
                <a:solidFill>
                  <a:schemeClr val="bg1"/>
                </a:solidFill>
                <a:latin typeface="Century Gothic" panose="020B0502020202020204" pitchFamily="34" charset="0"/>
              </a:rPr>
              <a:t>FastAPI</a:t>
            </a:r>
            <a:r>
              <a:rPr lang="en-US" sz="1400" dirty="0">
                <a:solidFill>
                  <a:schemeClr val="bg1"/>
                </a:solidFill>
                <a:latin typeface="Century Gothic" panose="020B0502020202020204" pitchFamily="34" charset="0"/>
              </a:rPr>
              <a:t> implementation of Analysis</a:t>
            </a:r>
          </a:p>
          <a:p>
            <a:pPr algn="ctr"/>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022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13773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3802707"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6802397"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5618" y="1158710"/>
            <a:ext cx="6110387" cy="677782"/>
          </a:xfrm>
        </p:spPr>
        <p:txBody>
          <a:bodyPr/>
          <a:lstStyle/>
          <a:p>
            <a:r>
              <a:rPr lang="en-US" dirty="0"/>
              <a:t>Scalability/optimization</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313972" y="1836492"/>
            <a:ext cx="5358297" cy="718457"/>
          </a:xfrm>
        </p:spPr>
        <p:txBody>
          <a:bodyPr/>
          <a:lstStyle/>
          <a:p>
            <a:r>
              <a:rPr lang="en-ZA" dirty="0"/>
              <a:t>How we’ll scale and optimise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047537" y="3254477"/>
            <a:ext cx="1764859" cy="1048575"/>
          </a:xfrm>
        </p:spPr>
        <p:txBody>
          <a:bodyPr/>
          <a:lstStyle/>
          <a:p>
            <a:r>
              <a:rPr lang="en-US" sz="1400" dirty="0"/>
              <a:t>Architecture</a:t>
            </a:r>
            <a:endParaRPr lang="en-US" dirty="0"/>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3750696" y="3262555"/>
            <a:ext cx="1706965" cy="1048575"/>
          </a:xfrm>
        </p:spPr>
        <p:txBody>
          <a:bodyPr/>
          <a:lstStyle/>
          <a:p>
            <a:r>
              <a:rPr lang="en-US" sz="1400" dirty="0"/>
              <a:t>Versatile agentic framework</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6750386" y="3262555"/>
            <a:ext cx="1706965" cy="1048575"/>
          </a:xfrm>
        </p:spPr>
        <p:txBody>
          <a:bodyPr/>
          <a:lstStyle/>
          <a:p>
            <a:r>
              <a:rPr lang="en-US" sz="1400" dirty="0"/>
              <a:t>adaptability</a:t>
            </a:r>
            <a:endParaRPr lang="en-US" dirty="0"/>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714460" y="4704557"/>
            <a:ext cx="2431015" cy="1148945"/>
          </a:xfrm>
        </p:spPr>
        <p:txBody>
          <a:bodyPr/>
          <a:lstStyle/>
          <a:p>
            <a:r>
              <a:rPr lang="en-US" dirty="0"/>
              <a:t>System rollout to handle increasing volumes of data without compromising performance</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3388670" y="4704557"/>
            <a:ext cx="2431015" cy="1148945"/>
          </a:xfrm>
        </p:spPr>
        <p:txBody>
          <a:bodyPr/>
          <a:lstStyle/>
          <a:p>
            <a:r>
              <a:rPr lang="en-US" dirty="0"/>
              <a:t>Continuous updates will be made to incorporate more sections of the applicant’s CV</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6388360" y="4704556"/>
            <a:ext cx="2431015" cy="1148945"/>
          </a:xfrm>
        </p:spPr>
        <p:txBody>
          <a:bodyPr/>
          <a:lstStyle/>
          <a:p>
            <a:r>
              <a:rPr lang="en-US" dirty="0"/>
              <a:t>The use of more powerful models increases our accuracy without any effort</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Oval 1">
            <a:extLst>
              <a:ext uri="{FF2B5EF4-FFF2-40B4-BE49-F238E27FC236}">
                <a16:creationId xmlns:a16="http://schemas.microsoft.com/office/drawing/2014/main" id="{27D7DD09-59DB-B918-219E-E27FF75706BC}"/>
              </a:ext>
              <a:ext uri="{C183D7F6-B498-43B3-948B-1728B52AA6E4}">
                <adec:decorative xmlns:adec="http://schemas.microsoft.com/office/drawing/2017/decorative" val="1"/>
              </a:ext>
            </a:extLst>
          </p:cNvPr>
          <p:cNvSpPr/>
          <p:nvPr/>
        </p:nvSpPr>
        <p:spPr>
          <a:xfrm>
            <a:off x="9502041"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31">
            <a:extLst>
              <a:ext uri="{FF2B5EF4-FFF2-40B4-BE49-F238E27FC236}">
                <a16:creationId xmlns:a16="http://schemas.microsoft.com/office/drawing/2014/main" id="{7D85360F-B7D6-8B81-F16A-B3A0273A9A45}"/>
              </a:ext>
            </a:extLst>
          </p:cNvPr>
          <p:cNvSpPr txBox="1">
            <a:spLocks/>
          </p:cNvSpPr>
          <p:nvPr/>
        </p:nvSpPr>
        <p:spPr>
          <a:xfrm>
            <a:off x="9450030" y="3262555"/>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Time </a:t>
            </a:r>
          </a:p>
          <a:p>
            <a:r>
              <a:rPr lang="en-US" sz="1400" dirty="0"/>
              <a:t>trade-offs</a:t>
            </a:r>
            <a:endParaRPr lang="en-US" dirty="0"/>
          </a:p>
        </p:txBody>
      </p:sp>
      <p:sp>
        <p:nvSpPr>
          <p:cNvPr id="4" name="Text Placeholder 58">
            <a:extLst>
              <a:ext uri="{FF2B5EF4-FFF2-40B4-BE49-F238E27FC236}">
                <a16:creationId xmlns:a16="http://schemas.microsoft.com/office/drawing/2014/main" id="{17D1A5AA-BBAA-7153-AAA4-CC3C3421E830}"/>
              </a:ext>
            </a:extLst>
          </p:cNvPr>
          <p:cNvSpPr txBox="1">
            <a:spLocks/>
          </p:cNvSpPr>
          <p:nvPr/>
        </p:nvSpPr>
        <p:spPr>
          <a:xfrm>
            <a:off x="9088004" y="4704557"/>
            <a:ext cx="2431015" cy="1148945"/>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query-time processing, thus faster to access data multiple times</a:t>
            </a:r>
          </a:p>
        </p:txBody>
      </p:sp>
    </p:spTree>
    <p:extLst>
      <p:ext uri="{BB962C8B-B14F-4D97-AF65-F5344CB8AC3E}">
        <p14:creationId xmlns:p14="http://schemas.microsoft.com/office/powerpoint/2010/main" val="55592352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265</TotalTime>
  <Words>573</Words>
  <Application>Microsoft Office PowerPoint</Application>
  <PresentationFormat>Widescreen</PresentationFormat>
  <Paragraphs>88</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Century Gothic Bold</vt:lpstr>
      <vt:lpstr>Courier New</vt:lpstr>
      <vt:lpstr>Daytona Pro Light</vt:lpstr>
      <vt:lpstr>Office Theme</vt:lpstr>
      <vt:lpstr>Innov8 2.0  Project satya</vt:lpstr>
      <vt:lpstr>About the project</vt:lpstr>
      <vt:lpstr>Solution</vt:lpstr>
      <vt:lpstr>Fraud detection</vt:lpstr>
      <vt:lpstr>HR DASHBOARD - INSIGHTS</vt:lpstr>
      <vt:lpstr>TECHNICAL/ analytical Overview</vt:lpstr>
      <vt:lpstr>PERFORmance metrics</vt:lpstr>
      <vt:lpstr>PowerPoint Presentation</vt:lpstr>
      <vt:lpstr>Scalability/optimization</vt:lpstr>
      <vt:lpstr>NETWORking analysis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Nived Shah</dc:creator>
  <cp:lastModifiedBy>Rishit Garg</cp:lastModifiedBy>
  <cp:revision>15</cp:revision>
  <dcterms:created xsi:type="dcterms:W3CDTF">2024-09-28T22:39:20Z</dcterms:created>
  <dcterms:modified xsi:type="dcterms:W3CDTF">2024-09-29T04:25:52Z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